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82" r:id="rId2"/>
    <p:sldId id="366" r:id="rId3"/>
    <p:sldId id="391" r:id="rId4"/>
    <p:sldId id="392" r:id="rId5"/>
  </p:sldIdLst>
  <p:sldSz cx="9144000" cy="6858000" type="screen4x3"/>
  <p:notesSz cx="6761163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CC66FF"/>
    <a:srgbClr val="CCFFFF"/>
    <a:srgbClr val="CC00FF"/>
    <a:srgbClr val="008000"/>
    <a:srgbClr val="CC6600"/>
    <a:srgbClr val="0066FF"/>
    <a:srgbClr val="99FFCC"/>
    <a:srgbClr val="FF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9" autoAdjust="0"/>
    <p:restoredTop sz="94660"/>
  </p:normalViewPr>
  <p:slideViewPr>
    <p:cSldViewPr>
      <p:cViewPr varScale="1">
        <p:scale>
          <a:sx n="77" d="100"/>
          <a:sy n="77" d="100"/>
        </p:scale>
        <p:origin x="-84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49712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761" y="0"/>
            <a:ext cx="2929837" cy="49712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117" y="4722694"/>
            <a:ext cx="5408930" cy="44741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2"/>
            <a:ext cx="2929837" cy="49712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761" y="9443662"/>
            <a:ext cx="2929837" cy="49712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0E18F61-BD6F-4C58-AD46-82331445F7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024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3755D9-F494-49B6-979E-346B6232B8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2C17F-4C75-47CF-BEF5-C127E5E2D8C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1D5F6-4A7A-451C-B5B0-74730CE2BE7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E7185-4507-46A6-8E27-F0F815D8194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7B4AF-72E5-426C-974B-18FE6D36F91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C96AF-1927-4584-A558-BFBBD1C1CFE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9826A-6B9C-48D7-8B5D-68628F76D14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DC66D-5586-4735-83CE-B1DAAB7F17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8ED1A8-74ED-40C0-9518-CF2A481483F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1D03-4BF1-4D0F-9470-054E8C09F14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99E340-8E6B-4559-B74F-117FD23F9C2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524C3-79BD-4349-AAA9-CED71DC0E7F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77B034-55F1-4D97-A26C-2DAD5E16596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50819D2-B20E-4AEF-BE8F-DEB7AD65909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7" r:id="rId2"/>
    <p:sldLayoutId id="2147483836" r:id="rId3"/>
    <p:sldLayoutId id="2147483835" r:id="rId4"/>
    <p:sldLayoutId id="2147483834" r:id="rId5"/>
    <p:sldLayoutId id="2147483833" r:id="rId6"/>
    <p:sldLayoutId id="2147483832" r:id="rId7"/>
    <p:sldLayoutId id="2147483831" r:id="rId8"/>
    <p:sldLayoutId id="2147483830" r:id="rId9"/>
    <p:sldLayoutId id="2147483829" r:id="rId10"/>
    <p:sldLayoutId id="2147483828" r:id="rId11"/>
    <p:sldLayoutId id="2147483827" r:id="rId12"/>
    <p:sldLayoutId id="21474838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rgbClr val="CC9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 txBox="1">
            <a:spLocks noChangeArrowheads="1"/>
          </p:cNvSpPr>
          <p:nvPr/>
        </p:nvSpPr>
        <p:spPr bwMode="auto">
          <a:xfrm>
            <a:off x="2309" y="230326"/>
            <a:ext cx="9144000" cy="16764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МИНИCТЕРСТВО АНТИМОНОПОЛЬНОГО РЕГУЛИРОВАНИЯ </a:t>
            </a:r>
          </a:p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И ТОРГОВЛИ РЕСПУБЛИКИ БЕЛАРУСЬ</a:t>
            </a:r>
          </a:p>
        </p:txBody>
      </p:sp>
      <p:sp>
        <p:nvSpPr>
          <p:cNvPr id="18436" name="Rectangle 10"/>
          <p:cNvSpPr>
            <a:spLocks noChangeArrowheads="1"/>
          </p:cNvSpPr>
          <p:nvPr/>
        </p:nvSpPr>
        <p:spPr bwMode="auto">
          <a:xfrm>
            <a:off x="143163" y="4267200"/>
            <a:ext cx="8862291" cy="2133600"/>
          </a:xfrm>
          <a:prstGeom prst="rect">
            <a:avLst/>
          </a:prstGeom>
          <a:gradFill rotWithShape="1">
            <a:gsLst>
              <a:gs pos="0">
                <a:srgbClr val="8CADEA"/>
              </a:gs>
              <a:gs pos="50000">
                <a:srgbClr val="BACCF0"/>
              </a:gs>
              <a:gs pos="100000">
                <a:srgbClr val="DEE6F7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100735" tIns="50368" rIns="100735" bIns="50368" anchor="ctr"/>
          <a:lstStyle/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действий субъекта хозяйствования при открытии </a:t>
            </a:r>
          </a:p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объекта бытового обслуживания потребителей в соответствии </a:t>
            </a:r>
          </a:p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Декретом Президента Республики Беларусь от 23 ноября 2017 г.</a:t>
            </a:r>
          </a:p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 7 «О развитии предпринимательства»</a:t>
            </a:r>
          </a:p>
          <a:p>
            <a:pPr defTabSz="1008063"/>
            <a:endParaRPr lang="ru-RU" sz="1400" b="1" dirty="0">
              <a:solidFill>
                <a:srgbClr val="003399"/>
              </a:solidFill>
              <a:latin typeface="Arial Blac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6800" y="2133600"/>
            <a:ext cx="6934200" cy="175432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altLang="ru-RU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МЕТОДИЧЕСКИЕ РЕКОМЕНДАЦИИ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96554" y="338884"/>
            <a:ext cx="8639352" cy="6416968"/>
          </a:xfrm>
          <a:prstGeom prst="rect">
            <a:avLst/>
          </a:prstGeom>
          <a:noFill/>
          <a:ln>
            <a:solidFill>
              <a:schemeClr val="accent1">
                <a:lumMod val="90000"/>
              </a:schemeClr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осуществлению бытового обслуживания установлены постановлением Совета Министров Республики Беларусь от 14 декабря 2004 № 1590 «Об утверждении Правил бытового обслуживания потребителей».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субъекта хозяйствования при открытии объекта бытового обслуживания населения: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Определить месторасположение объекта бытового обслуживания (выбор помещения).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Получить (приобрести) право на владение (пользование) помещением.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Помещения могут приобретаться в собственность, могут быть взяты в аренду или в безвозмездное пользование.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Осуществить переустройство (перепланировку, переоборудование и т.п.) помещения под объект бытового обслуживания (при необходимости).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Укомплектовать объект бытового обслуживания необходимым  оборудованием, в том числе кассовым.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tabLst>
                <a:tab pos="360363" algn="l"/>
              </a:tabLst>
              <a:defRPr/>
            </a:pP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 использованию кассового оборудования установлены постановлением Совета Министров Республики Беларусь и Национального банка Республики Беларусь от 6 июля 2011 г. № 924/16 «Об использовании кассового оборудования, платежных терминалов, автоматических электронных аппаратов, торговых автоматов и о приеме наличных денежных средств, банковских платежных карточек при продаже товаров, выполнении работ, оказании услуг, осуществлении деятельности в сфере игорного бизнеса, лотерейной деятельности, проведении электронных интерактивных игр и выпуске в обращение кассового оборудования».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приемки объекта в эксплуатацию обратиться за разъяснениями и получить заключение (если оно предусмотрено законодательством об административных процедурах):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уполномоченных государственных органов и учреждений, осуществляющих государственный санитарный надзор;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государственного пожарного надзора, внутренних дел (при необходимости;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территориальных органов Министерства природных ресурсов и охраны окружающей среды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8488" y="609600"/>
            <a:ext cx="8639352" cy="5329490"/>
          </a:xfrm>
          <a:prstGeom prst="rect">
            <a:avLst/>
          </a:prstGeom>
          <a:noFill/>
          <a:ln>
            <a:solidFill>
              <a:schemeClr val="accent1">
                <a:lumMod val="90000"/>
              </a:schemeClr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Разместить средства наружной рекламы (при необходимости).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 размещению средств наружной рекламы установлены постановлением Совета Министров Республики Беларусь от 12 ноября 2007 № 1497 «О реализации Закона Республики Беларусь «О рекламе».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книгу замечаний и предложений.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tabLst>
                <a:tab pos="360363" algn="l"/>
              </a:tabLst>
              <a:defRPr/>
            </a:pP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Книга замечаний и предложений выдается республиканским унитарным предприятием «Издательство «</a:t>
            </a:r>
            <a:r>
              <a:rPr lang="ru-RU" sz="1600" i="1" spc="-5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Белбланкавыд</a:t>
            </a: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и зарегистрировать книгу учета проверок.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Указом Президента Республики Беларусь от 16 октября 2009 г. № 510</a:t>
            </a:r>
            <a:b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 совершенствовании контрольной (надзорной) деятельности в Республике Беларусь» субъекты хозяйствования должны иметь книгу учета проверок, которая должна быть зарегистрирована в налоговом органе.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книгу учета проверок можно у юридических лиц (индивидуальных предпринимателей), осуществляющих их реализацию на основании заключенных договоров с республиканским унитарным предприятием «Информационно-издательский центр по налогам и сборам».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Подобрать и оформить на работу сотрудников.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режим работы объекта бытового обслуживания. Согласовать режим работы объекта с местным исполнительным и распорядительным органом по месту нахождения объекта в случае, когда он определен после 23.00 и до 7.00.</a:t>
            </a:r>
          </a:p>
        </p:txBody>
      </p:sp>
    </p:spTree>
    <p:extLst>
      <p:ext uri="{BB962C8B-B14F-4D97-AF65-F5344CB8AC3E}">
        <p14:creationId xmlns:p14="http://schemas.microsoft.com/office/powerpoint/2010/main" val="220776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8488" y="609600"/>
            <a:ext cx="8639352" cy="3528998"/>
          </a:xfrm>
          <a:prstGeom prst="rect">
            <a:avLst/>
          </a:prstGeom>
          <a:noFill/>
          <a:ln>
            <a:solidFill>
              <a:schemeClr val="accent1">
                <a:lumMod val="90000"/>
              </a:schemeClr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92075" algn="l"/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Самостоятельно определить порядок оформления заказов на бытовые услуги и учета материалов, используемых при их оказании (за исключением бытовых услуг по химической чистке, окраске и (или) интенсификации цвета изделий, в области производства ювелирных изделий и аналогичной продукции, по ремонту ювелирных изделий, техническому обслуживанию и ремонту механических транспортных средств).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92075" algn="l"/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Оформить информацию для потребителей.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92075" algn="l"/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Направить уведомление в местный исполнительный и распорядительный орган о начале осуществления определенного вида бытовых услуг.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92075" algn="l"/>
                <a:tab pos="360363" algn="l"/>
              </a:tabLst>
              <a:defRPr/>
            </a:pPr>
            <a:r>
              <a:rPr lang="ru-RU" sz="1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tabLst>
                <a:tab pos="92075" algn="l"/>
                <a:tab pos="360363" algn="l"/>
              </a:tabLst>
              <a:defRPr/>
            </a:pP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услуг по ремонту и техническому обслуживанию транспортных средств населению относится к бытовым услугам. Порядок действий субъекта хозяйствования в целях предоставления данного вида услуг аналогичен вышеуказанным рекомендациям. При этом субъект хозяйствования вправе использовать гараж в качестве мастерской для оказания услуг по техническому обслуживанию и ремонту транспортных средств без согласия общего собрания членов (собрания уполномоченных членов) гаражного кооператива.</a:t>
            </a:r>
          </a:p>
        </p:txBody>
      </p:sp>
    </p:spTree>
    <p:extLst>
      <p:ext uri="{BB962C8B-B14F-4D97-AF65-F5344CB8AC3E}">
        <p14:creationId xmlns:p14="http://schemas.microsoft.com/office/powerpoint/2010/main" val="239005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3984</TotalTime>
  <Words>518</Words>
  <Application>Microsoft Office PowerPoint</Application>
  <PresentationFormat>Экран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пк</dc:creator>
  <cp:lastModifiedBy>IT_admin</cp:lastModifiedBy>
  <cp:revision>287</cp:revision>
  <cp:lastPrinted>2018-02-23T07:35:03Z</cp:lastPrinted>
  <dcterms:created xsi:type="dcterms:W3CDTF">1601-01-01T00:00:00Z</dcterms:created>
  <dcterms:modified xsi:type="dcterms:W3CDTF">2018-02-27T15:01:18Z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