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82" r:id="rId2"/>
    <p:sldId id="366" r:id="rId3"/>
    <p:sldId id="383" r:id="rId4"/>
    <p:sldId id="384" r:id="rId5"/>
    <p:sldId id="385" r:id="rId6"/>
    <p:sldId id="386" r:id="rId7"/>
  </p:sldIdLst>
  <p:sldSz cx="9144000" cy="6858000" type="screen4x3"/>
  <p:notesSz cx="6761163" cy="99425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66FF"/>
    <a:srgbClr val="008000"/>
    <a:srgbClr val="99FFCC"/>
    <a:srgbClr val="FFCCFF"/>
    <a:srgbClr val="3366FF"/>
    <a:srgbClr val="CCFFFF"/>
    <a:srgbClr val="000066"/>
    <a:srgbClr val="0033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9" autoAdjust="0"/>
    <p:restoredTop sz="94660"/>
  </p:normalViewPr>
  <p:slideViewPr>
    <p:cSldViewPr>
      <p:cViewPr varScale="1">
        <p:scale>
          <a:sx n="77" d="100"/>
          <a:sy n="77" d="100"/>
        </p:scale>
        <p:origin x="-84" y="-7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9837" cy="49712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761" y="0"/>
            <a:ext cx="2929837" cy="49712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46125"/>
            <a:ext cx="4967287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117" y="4722694"/>
            <a:ext cx="5408930" cy="44741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3662"/>
            <a:ext cx="2929837" cy="49712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761" y="9443662"/>
            <a:ext cx="2929837" cy="49712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0E18F61-BD6F-4C58-AD46-82331445F7A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752110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3755D9-F494-49B6-979E-346B6232B8B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22C17F-4C75-47CF-BEF5-C127E5E2D8C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A1D5F6-4A7A-451C-B5B0-74730CE2BE7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7E7185-4507-46A6-8E27-F0F815D8194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77B4AF-72E5-426C-974B-18FE6D36F91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7C96AF-1927-4584-A558-BFBBD1C1CFE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69826A-6B9C-48D7-8B5D-68628F76D14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1DC66D-5586-4735-83CE-B1DAAB7F17A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8ED1A8-74ED-40C0-9518-CF2A481483F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F31D03-4BF1-4D0F-9470-054E8C09F14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99E340-8E6B-4559-B74F-117FD23F9C2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4524C3-79BD-4349-AAA9-CED71DC0E7F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77B034-55F1-4D97-A26C-2DAD5E16596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850819D2-B20E-4AEF-BE8F-DEB7AD65909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7" r:id="rId2"/>
    <p:sldLayoutId id="2147483836" r:id="rId3"/>
    <p:sldLayoutId id="2147483835" r:id="rId4"/>
    <p:sldLayoutId id="2147483834" r:id="rId5"/>
    <p:sldLayoutId id="2147483833" r:id="rId6"/>
    <p:sldLayoutId id="2147483832" r:id="rId7"/>
    <p:sldLayoutId id="2147483831" r:id="rId8"/>
    <p:sldLayoutId id="2147483830" r:id="rId9"/>
    <p:sldLayoutId id="2147483829" r:id="rId10"/>
    <p:sldLayoutId id="2147483828" r:id="rId11"/>
    <p:sldLayoutId id="2147483827" r:id="rId12"/>
    <p:sldLayoutId id="214748382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 txBox="1">
            <a:spLocks noChangeArrowheads="1"/>
          </p:cNvSpPr>
          <p:nvPr/>
        </p:nvSpPr>
        <p:spPr bwMode="auto">
          <a:xfrm>
            <a:off x="-11546" y="343763"/>
            <a:ext cx="9144000" cy="167640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 b="1" dirty="0">
                <a:solidFill>
                  <a:srgbClr val="92D050"/>
                </a:solidFill>
                <a:latin typeface="Arial Black" pitchFamily="34" charset="0"/>
              </a:rPr>
              <a:t>МИНИCТЕРСТВО АНТИМОНОПОЛЬНОГО РЕГУЛИРОВАНИЯ </a:t>
            </a:r>
          </a:p>
          <a:p>
            <a:pPr algn="ctr"/>
            <a:r>
              <a:rPr lang="ru-RU" sz="2000" b="1" dirty="0">
                <a:solidFill>
                  <a:srgbClr val="92D050"/>
                </a:solidFill>
                <a:latin typeface="Arial Black" pitchFamily="34" charset="0"/>
              </a:rPr>
              <a:t>И ТОРГОВЛИ РЕСПУБЛИКИ БЕЛАРУСЬ</a:t>
            </a:r>
          </a:p>
        </p:txBody>
      </p:sp>
      <p:sp>
        <p:nvSpPr>
          <p:cNvPr id="18436" name="Rectangle 10"/>
          <p:cNvSpPr>
            <a:spLocks noChangeArrowheads="1"/>
          </p:cNvSpPr>
          <p:nvPr/>
        </p:nvSpPr>
        <p:spPr bwMode="auto">
          <a:xfrm>
            <a:off x="129308" y="4419600"/>
            <a:ext cx="8862291" cy="2133600"/>
          </a:xfrm>
          <a:prstGeom prst="rect">
            <a:avLst/>
          </a:prstGeom>
          <a:gradFill rotWithShape="1">
            <a:gsLst>
              <a:gs pos="0">
                <a:srgbClr val="8CADEA"/>
              </a:gs>
              <a:gs pos="50000">
                <a:srgbClr val="BACCF0"/>
              </a:gs>
              <a:gs pos="100000">
                <a:srgbClr val="DEE6F7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100735" tIns="50368" rIns="100735" bIns="50368" anchor="ctr"/>
          <a:lstStyle/>
          <a:p>
            <a:pPr algn="ctr" defTabSz="1008063"/>
            <a:r>
              <a:rPr lang="ru-RU" b="1" dirty="0">
                <a:solidFill>
                  <a:srgbClr val="00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Порядок действий субъекта хозяйствования </a:t>
            </a:r>
          </a:p>
          <a:p>
            <a:pPr algn="ctr" defTabSz="1008063"/>
            <a:r>
              <a:rPr lang="ru-RU" b="1" dirty="0">
                <a:solidFill>
                  <a:srgbClr val="00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организации розничной торговли в торговом объекте  в</a:t>
            </a:r>
          </a:p>
          <a:p>
            <a:pPr algn="ctr" defTabSz="1008063"/>
            <a:r>
              <a:rPr lang="ru-RU" b="1" dirty="0">
                <a:solidFill>
                  <a:srgbClr val="00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соответствии с нормами Декрета Президента Республики Беларусь </a:t>
            </a:r>
          </a:p>
          <a:p>
            <a:pPr algn="ctr" defTabSz="1008063"/>
            <a:r>
              <a:rPr lang="ru-RU" b="1" dirty="0">
                <a:solidFill>
                  <a:srgbClr val="00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23 ноября 2017 г. № 7 «О развитии предпринимательства»</a:t>
            </a:r>
          </a:p>
          <a:p>
            <a:pPr defTabSz="1008063"/>
            <a:endParaRPr lang="ru-RU" sz="1400" b="1" dirty="0">
              <a:solidFill>
                <a:srgbClr val="003399"/>
              </a:solidFill>
              <a:latin typeface="Arial Black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31453" y="2438400"/>
            <a:ext cx="6858000" cy="175432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altLang="ru-RU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99FFCC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МЕТОДИЧЕСКИЕ РЕКОМЕНДАЦИИ</a:t>
            </a:r>
            <a:endParaRPr lang="ru-RU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99FFCC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4800" y="457200"/>
            <a:ext cx="8639352" cy="6314375"/>
          </a:xfrm>
          <a:prstGeom prst="rect">
            <a:avLst/>
          </a:prstGeom>
          <a:pattFill prst="pct5">
            <a:fgClr>
              <a:srgbClr val="99CCFF"/>
            </a:fgClr>
            <a:bgClr>
              <a:schemeClr val="bg1"/>
            </a:bgClr>
          </a:pattFill>
          <a:ln>
            <a:solidFill>
              <a:srgbClr val="99CCFF"/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16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Создание юридического лица или регистрация в качестве индивидуального предпринимателя.</a:t>
            </a:r>
          </a:p>
          <a:p>
            <a:pPr algn="just">
              <a:lnSpc>
                <a:spcPts val="15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i="1" spc="-5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регистрации определен Декретом Президента Республики Беларусь от 16.01.2009 </a:t>
            </a:r>
            <a:br>
              <a:rPr lang="ru-RU" sz="1600" i="1" spc="-5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spc="-5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1 «О государственной регистрации и ликвидации (прекращении деятельности) субъектов хозяйствования». 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6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Выбор в определенном населенном пункте либо за его пределами помещения (места) для размещения торгового объекта и получение права на пользование (владение) помещением (земельным участком) (приобретение в собственность, аренда или безвозмездное пользование).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стационарные торговые объекты создаются вне зависимости от наличия таких объектов на схемах размещения стационарных торговых объектов, объектов общественного питания, торговых центров, рынков.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i="1" spc="-6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с тем, в соответствии с Законом Республики Беларусь от 8 января 2014 года </a:t>
            </a:r>
            <a:br>
              <a:rPr lang="ru-RU" sz="1600" i="1" spc="-6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spc="-6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государственном регулировании торговли и общественного питания в Республике Беларусь» (далее – Закон) размещение нестационарных торговых объектов на землях общего пользования населенных пунктов, садоводческих товариществ, дачных кооперативов, в капитальных строениях (зданиях, сооружениях), находящихся в государственной собственности, осуществляется в соответствии с перечнями мест размещения нестационарных торговых объектов, объектов общественного питания, разработанными и утвержденными городскими (включая Минский городской), районными исполнительными комитетами, которые размещаются на официальных сайтах исполкомов, утвердивших эти перечни, в глобальной компьютерной сети Интернет.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16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Проведение переустройства (перепланировки и т.д.) помещения для организации работы торгового объекта (при необходимости).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допускается использование объектов недвижимого имущества:</a:t>
            </a:r>
          </a:p>
          <a:p>
            <a:pPr indent="360363" algn="just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600" i="1" spc="-60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4800" y="457200"/>
            <a:ext cx="8639352" cy="6129710"/>
          </a:xfrm>
          <a:prstGeom prst="rect">
            <a:avLst/>
          </a:prstGeom>
          <a:noFill/>
          <a:ln>
            <a:solidFill>
              <a:srgbClr val="99CCFF"/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соответствующих требованиям к их проектированию и строительству, предусмотренным техническими нормативными правовыми актами, если на дату ввода в эксплуатацию такие объекты недвижимого имущества соответствовали заявленным требованиям;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назначению, отличному от назначения, указанного в документах Единого государственного регистра недвижимого имущества, прав на него и сделок с ним, если при этом не нарушаются права и законные интересы граждан и других субъектов хозяйствования.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sz="16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Оборудование системы видеонаблюдения в стационарных торговых объектах.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i="1" spc="-5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spc="-5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600" i="1" spc="-5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42913" indent="360363" algn="just">
              <a:lnSpc>
                <a:spcPts val="15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i="1" spc="-5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постановлением Совета Министров Республики Беларусь от 30.12.2013 № 1164 «Об утверждении критериев отнесения объектов к числу подлежащих обязательному оборудованию средствами системы видеонаблюдения за состоянием общественной безопасности» объекты, на которых расположены  стационарные торговые объекты подлежат обязательному оборудованию средствами системы видеонаблюдения.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ru-RU" sz="16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Разработка и утверждение ассортиментного перечня товаров для торгового объекта.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spc="-5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Ассортиментный перечень товаров разрабатывается и утверждается субъектом торговли самостоятельно в соответствии с Положением о порядке разработки и утверждения ассортиментного перечня товаров, ассортиментного перечня продукции общественного питания, утвержденным постановлением Совета Министров Республики Беларусь от 22.07.2014 № 703 «Об утверждении Правил продажи отдельных видов товаров и осуществления общественного питания и Положения о порядке разработки и утверждения ассортиментного перечня товаров, ассортиментного перечня продукции общественного питания» на  основании перечней товаров, установленных постановлением Министерства антимонопольного регулирования и торговли Республики Беларусь от 27.06.2017 № 28 «О перечнях товаров и признании утратившими силу некоторых постановлений Министерства торговли Республики Беларусь».</a:t>
            </a:r>
          </a:p>
          <a:p>
            <a:pPr>
              <a:defRPr/>
            </a:pPr>
            <a:endParaRPr lang="ru-RU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997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4800" y="457200"/>
            <a:ext cx="8639352" cy="6322070"/>
          </a:xfrm>
          <a:prstGeom prst="rect">
            <a:avLst/>
          </a:prstGeom>
          <a:noFill/>
          <a:ln>
            <a:solidFill>
              <a:srgbClr val="99CCFF"/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16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лицензии (при необходимости).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i="1" spc="-5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получения лицензий на осуществление отдельных видов деятельности и перечень таких видов деятельности определен Указом Президента Республики Беларусь от 01.09.2010</a:t>
            </a:r>
            <a:br>
              <a:rPr lang="ru-RU" sz="1600" i="1" spc="-5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spc="-5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 450 «О лицензировании отдельных видов деятельности».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16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средств измерений, торгового инвентаря и оборудования.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i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Продавец обязан иметь и применять в соответствии с законодательством кассовое оборудование, платежные терминалы, средства измерения,  прибор для проверки подлинности акцизных и (или) специальных марок на алкогольных напитках и (или) табачных изделиях и т.д. 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sz="16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Соблюдение общих требований пожарной безопасности, санитарно-эпидемиологических требований, требований в области охраны окружающей среды, требований в области ветеринарии к содержанию и эксплуатации капитальных строений (зданий, сооружений), изолированных помещений и иных объектов.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spc="-5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требования утверждены Декретом Президента Республики Беларусь от 23 ноября 2017 г. № 7 «О развитии предпринимательства».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lang="ru-RU" sz="16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Соблюдение иных требований, установленных законодательством.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i="1" spc="-5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торговом объекте должны находиться: книга замечаний и предложений, книга учета проверок, документы, подтверждающие приобретение (поступление) товаров, документы о качестве и безопасности товаров в случаях, установленных законодательством Республики Беларусь, иные документы, установленные законодательством.</a:t>
            </a:r>
          </a:p>
          <a:p>
            <a:pPr>
              <a:defRPr/>
            </a:pPr>
            <a:endParaRPr lang="ru-RU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989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4800" y="457200"/>
            <a:ext cx="8639352" cy="5983516"/>
          </a:xfrm>
          <a:prstGeom prst="rect">
            <a:avLst/>
          </a:prstGeom>
          <a:noFill/>
          <a:ln>
            <a:solidFill>
              <a:srgbClr val="99CCFF"/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</a:t>
            </a:r>
            <a:r>
              <a:rPr lang="ru-RU" sz="16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Оформление информации для покупателя.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i="1" spc="-5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установлены Правилами продажи отдельных видов товаров и осуществления общественного питания, утвержденными постановлением Совета Министров Республики Беларусь от 2 июля 2014 г. № 703.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</a:t>
            </a:r>
            <a:r>
              <a:rPr lang="ru-RU" sz="16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Установление режима работы торгового объекта без согласования с гор(рай)исполкомом, другими государственными органами, за исключением режима работы торговых объектов после 23.00 и до 7.00, который подлежит согласованию с гор(рай)исполкомом по месту нахождения торгового объекта, и обеспечение его соблюдения.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</a:t>
            </a:r>
            <a:r>
              <a:rPr lang="ru-RU" sz="16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Направление в местный исполнительный и распорядительный орган по месту нахождения торгового объекта уведомления о начале осуществления розничной торговли посредством подачи письменного уведомления через службу «одно окно» или направления его заказным почтовым отправлением с уведомлением о вручении либо с использованием единого портала электронных услуг. 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</a:t>
            </a:r>
            <a:r>
              <a:rPr lang="ru-RU" sz="16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Открытие торгового объекта на следующий день после направления уведомления о начале осуществления розничной торговли (независимо от включения информации об этом субъекте, его деятельности и принадлежащих ему объектах в регистры, реестры, базы и банки данных, информационные системы и иные информационные ресурсы, в том числе в Торговый реестр Республики Беларусь, осуществления иных административных процедур).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42913" indent="442913" algn="just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spc="-5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Внимание! Продажу товаров, розничная торговля которыми подлежит лицензированию, можно начать только после получения  лицензии на соответствующий вид деятельности.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endParaRPr lang="ru-RU" sz="1600" i="1" spc="-60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80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4800" y="457200"/>
            <a:ext cx="8639352" cy="3313554"/>
          </a:xfrm>
          <a:prstGeom prst="rect">
            <a:avLst/>
          </a:prstGeom>
          <a:noFill/>
          <a:ln>
            <a:solidFill>
              <a:srgbClr val="99CCFF"/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</a:t>
            </a:r>
            <a:r>
              <a:rPr lang="ru-RU" sz="16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случае прекращения, приостановления или возобновления деятельности торгового объекта в местный исполнительный и распорядительный орган через службу «одно окно» или заказным почтовым отправлением с уведомлением о вручении либо с использованием единого портала электронных услуг подается соответствующее уведомление. 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endParaRPr lang="ru-RU" sz="1600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хозяйствования, осуществляющие розничную торговлю 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момент принятия Декрета № 7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endParaRPr lang="ru-RU" sz="1600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хозяйствования, осуществляющие торговлю посредством организации торговой сети или крупного магазина, самостоятельно рассчитывают свою долю в объеме розничного товарооборота продовольственных товаров в границах области, г. Минска, городов областного подчинения, районов за предыдущий финансовый год.</a:t>
            </a:r>
          </a:p>
          <a:p>
            <a:pPr>
              <a:defRPr/>
            </a:pPr>
            <a:endParaRPr lang="ru-RU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985413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3849</TotalTime>
  <Words>644</Words>
  <Application>Microsoft Office PowerPoint</Application>
  <PresentationFormat>Экран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пк</dc:creator>
  <cp:lastModifiedBy>IT_admin</cp:lastModifiedBy>
  <cp:revision>262</cp:revision>
  <cp:lastPrinted>2018-02-23T07:34:29Z</cp:lastPrinted>
  <dcterms:created xsi:type="dcterms:W3CDTF">1601-01-01T00:00:00Z</dcterms:created>
  <dcterms:modified xsi:type="dcterms:W3CDTF">2018-02-27T15:01:52Z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